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4630400" cy="8229600"/>
  <p:notesSz cx="8229600" cy="14630400"/>
  <p:embeddedFontLst>
    <p:embeddedFont>
      <p:font typeface="B Nazanin" panose="00000400000000000000" pitchFamily="2" charset="-78"/>
      <p:regular r:id="rId12"/>
      <p:bold r:id="rId13"/>
    </p:embeddedFont>
    <p:embeddedFont>
      <p:font typeface="Overpass Light" panose="020B0604020202020204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93" d="100"/>
          <a:sy n="93" d="100"/>
        </p:scale>
        <p:origin x="52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915808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546985"/>
            <a:ext cx="7556421" cy="9770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B Nazanin" panose="00000400000000000000" pitchFamily="2" charset="-78"/>
              </a:rPr>
              <a:t>اهمیت ارتباط برنامه نویسان با رسانه ها</a:t>
            </a:r>
            <a:endParaRPr lang="en-US" sz="4450" dirty="0">
              <a:cs typeface="B Nazanin" panose="00000400000000000000" pitchFamily="2" charset="-78"/>
            </a:endParaRPr>
          </a:p>
        </p:txBody>
      </p:sp>
      <p:sp>
        <p:nvSpPr>
          <p:cNvPr id="4" name="Text 1"/>
          <p:cNvSpPr/>
          <p:nvPr/>
        </p:nvSpPr>
        <p:spPr>
          <a:xfrm>
            <a:off x="6280190" y="4304705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 rtl="1">
              <a:lnSpc>
                <a:spcPts val="2850"/>
              </a:lnSpc>
              <a:buNone/>
            </a:pPr>
            <a:r>
              <a:rPr lang="en-US" sz="2400" dirty="0" err="1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B Nazanin" panose="00000400000000000000" pitchFamily="2" charset="-78"/>
              </a:rPr>
              <a:t>مادربزرگ</a:t>
            </a:r>
            <a:r>
              <a:rPr lang="en-US" sz="240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B Nazanin" panose="00000400000000000000" pitchFamily="2" charset="-78"/>
              </a:rPr>
              <a:t> من هر وقت اینترنت قطع میشه، با </a:t>
            </a:r>
            <a:r>
              <a:rPr lang="en-US" sz="2400" dirty="0" err="1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B Nazanin" panose="00000400000000000000" pitchFamily="2" charset="-78"/>
              </a:rPr>
              <a:t>یه</a:t>
            </a:r>
            <a:r>
              <a:rPr lang="en-US" sz="240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B Nazanin" panose="00000400000000000000" pitchFamily="2" charset="-78"/>
              </a:rPr>
              <a:t> ل</a:t>
            </a:r>
            <a:r>
              <a:rPr lang="fa-IR" sz="240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B Nazanin" panose="00000400000000000000" pitchFamily="2" charset="-78"/>
              </a:rPr>
              <a:t>ب</a:t>
            </a:r>
            <a:r>
              <a:rPr lang="en-US" sz="2400" dirty="0" err="1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B Nazanin" panose="00000400000000000000" pitchFamily="2" charset="-78"/>
              </a:rPr>
              <a:t>خند</a:t>
            </a:r>
            <a:r>
              <a:rPr lang="en-US" sz="240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B Nazanin" panose="00000400000000000000" pitchFamily="2" charset="-78"/>
              </a:rPr>
              <a:t> </a:t>
            </a:r>
            <a:r>
              <a:rPr lang="en-US" sz="2400" dirty="0" err="1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B Nazanin" panose="00000400000000000000" pitchFamily="2" charset="-78"/>
              </a:rPr>
              <a:t>میگه</a:t>
            </a:r>
            <a:r>
              <a:rPr lang="en-US" sz="240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B Nazanin" panose="00000400000000000000" pitchFamily="2" charset="-78"/>
              </a:rPr>
              <a:t> </a:t>
            </a:r>
            <a:r>
              <a:rPr lang="fa-IR" sz="240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B Nazanin" panose="00000400000000000000" pitchFamily="2" charset="-78"/>
              </a:rPr>
              <a:t>:</a:t>
            </a:r>
          </a:p>
          <a:p>
            <a:pPr marL="0" indent="0" algn="ctr" rtl="1">
              <a:lnSpc>
                <a:spcPts val="2850"/>
              </a:lnSpc>
              <a:buNone/>
            </a:pPr>
            <a:r>
              <a:rPr lang="fa-IR" sz="240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B Nazanin" panose="00000400000000000000" pitchFamily="2" charset="-78"/>
              </a:rPr>
              <a:t> "فکر کنم ب</a:t>
            </a:r>
            <a:r>
              <a:rPr lang="en-US" sz="2400" dirty="0" err="1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B Nazanin" panose="00000400000000000000" pitchFamily="2" charset="-78"/>
              </a:rPr>
              <a:t>رنامه</a:t>
            </a:r>
            <a:r>
              <a:rPr lang="en-US" sz="240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B Nazanin" panose="00000400000000000000" pitchFamily="2" charset="-78"/>
              </a:rPr>
              <a:t> نویس ها یه </a:t>
            </a:r>
            <a:r>
              <a:rPr lang="en-US" sz="2400" dirty="0" err="1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B Nazanin" panose="00000400000000000000" pitchFamily="2" charset="-78"/>
              </a:rPr>
              <a:t>کاری</a:t>
            </a:r>
            <a:r>
              <a:rPr lang="en-US" sz="240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B Nazanin" panose="00000400000000000000" pitchFamily="2" charset="-78"/>
              </a:rPr>
              <a:t> </a:t>
            </a:r>
            <a:r>
              <a:rPr lang="en-US" sz="2400" dirty="0" err="1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B Nazanin" panose="00000400000000000000" pitchFamily="2" charset="-78"/>
              </a:rPr>
              <a:t>کردن</a:t>
            </a:r>
            <a:r>
              <a:rPr lang="fa-IR" sz="240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B Nazanin" panose="00000400000000000000" pitchFamily="2" charset="-78"/>
              </a:rPr>
              <a:t>"</a:t>
            </a:r>
            <a:endParaRPr lang="en-US" sz="2400" dirty="0">
              <a:cs typeface="B Nazanin" panose="00000400000000000000" pitchFamily="2" charset="-78"/>
            </a:endParaRPr>
          </a:p>
        </p:txBody>
      </p:sp>
      <p:sp>
        <p:nvSpPr>
          <p:cNvPr id="5" name="Shape 2"/>
          <p:cNvSpPr/>
          <p:nvPr/>
        </p:nvSpPr>
        <p:spPr>
          <a:xfrm>
            <a:off x="13473708" y="5302568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287810" y="2537103"/>
            <a:ext cx="754880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5550"/>
              </a:lnSpc>
              <a:buNone/>
            </a:pPr>
            <a:r>
              <a:rPr lang="en-US" sz="4450" b="1" dirty="0" err="1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B Nazanin" panose="00000400000000000000" pitchFamily="2" charset="-78"/>
              </a:rPr>
              <a:t>سفر</a:t>
            </a:r>
            <a:r>
              <a:rPr lang="en-US" sz="445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B Nazanin" panose="00000400000000000000" pitchFamily="2" charset="-78"/>
              </a:rPr>
              <a:t> </a:t>
            </a:r>
            <a:r>
              <a:rPr lang="en-US" sz="4450" b="1" dirty="0" err="1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B Nazanin" panose="00000400000000000000" pitchFamily="2" charset="-78"/>
              </a:rPr>
              <a:t>من</a:t>
            </a:r>
            <a:r>
              <a:rPr lang="fa-IR" sz="445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B Nazanin" panose="00000400000000000000" pitchFamily="2" charset="-78"/>
              </a:rPr>
              <a:t>:</a:t>
            </a:r>
            <a:r>
              <a:rPr lang="en-US" sz="445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B Nazanin" panose="00000400000000000000" pitchFamily="2" charset="-78"/>
              </a:rPr>
              <a:t> از خبرنگاری به ساخت پل</a:t>
            </a:r>
            <a:endParaRPr lang="en-US" sz="4450" dirty="0">
              <a:cs typeface="B Nazanin" panose="00000400000000000000" pitchFamily="2" charset="-78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369951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850"/>
              </a:lnSpc>
              <a:buNone/>
            </a:pPr>
            <a:r>
              <a:rPr lang="en-US" sz="200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B Nazanin" panose="00000400000000000000" pitchFamily="2" charset="-78"/>
              </a:rPr>
              <a:t>من یه روزنامه نگار فناوری بودم و همیشه از دنیای برنامه نویسی </a:t>
            </a:r>
            <a:r>
              <a:rPr lang="en-US" sz="2000" dirty="0" err="1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B Nazanin" panose="00000400000000000000" pitchFamily="2" charset="-78"/>
              </a:rPr>
              <a:t>جذابیت</a:t>
            </a:r>
            <a:r>
              <a:rPr lang="en-US" sz="200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B Nazanin" panose="00000400000000000000" pitchFamily="2" charset="-78"/>
              </a:rPr>
              <a:t> </a:t>
            </a:r>
            <a:r>
              <a:rPr lang="en-US" sz="2000" dirty="0" err="1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B Nazanin" panose="00000400000000000000" pitchFamily="2" charset="-78"/>
              </a:rPr>
              <a:t>می‌دیدم</a:t>
            </a:r>
            <a:r>
              <a:rPr lang="fa-IR" sz="200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B Nazanin" panose="00000400000000000000" pitchFamily="2" charset="-78"/>
              </a:rPr>
              <a:t>. </a:t>
            </a:r>
            <a:r>
              <a:rPr lang="en-US" sz="2000" dirty="0" err="1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B Nazanin" panose="00000400000000000000" pitchFamily="2" charset="-78"/>
              </a:rPr>
              <a:t>حالا</a:t>
            </a:r>
            <a:r>
              <a:rPr lang="en-US" sz="200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B Nazanin" panose="00000400000000000000" pitchFamily="2" charset="-78"/>
              </a:rPr>
              <a:t> سعی می‌کنم پل ارتباطی بین این دو دنیای جذاب باشم.</a:t>
            </a:r>
            <a:endParaRPr lang="en-US" sz="2000" dirty="0">
              <a:cs typeface="B Nazanin" panose="00000400000000000000" pitchFamily="2" charset="-78"/>
            </a:endParaRPr>
          </a:p>
        </p:txBody>
      </p:sp>
      <p:sp>
        <p:nvSpPr>
          <p:cNvPr id="4" name="Text 2"/>
          <p:cNvSpPr/>
          <p:nvPr/>
        </p:nvSpPr>
        <p:spPr>
          <a:xfrm>
            <a:off x="4203263" y="45443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B Nazanin" panose="00000400000000000000" pitchFamily="2" charset="-78"/>
              </a:rPr>
              <a:t>خبرنگاری</a:t>
            </a:r>
            <a:endParaRPr lang="en-US" sz="2200" dirty="0">
              <a:cs typeface="B Nazanin" panose="00000400000000000000" pitchFamily="2" charset="-78"/>
            </a:endParaRPr>
          </a:p>
        </p:txBody>
      </p:sp>
      <p:sp>
        <p:nvSpPr>
          <p:cNvPr id="5" name="Text 3"/>
          <p:cNvSpPr/>
          <p:nvPr/>
        </p:nvSpPr>
        <p:spPr>
          <a:xfrm>
            <a:off x="793790" y="512552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850"/>
              </a:lnSpc>
              <a:buNone/>
            </a:pPr>
            <a:r>
              <a:rPr lang="en-US" sz="200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B Nazanin" panose="00000400000000000000" pitchFamily="2" charset="-78"/>
              </a:rPr>
              <a:t>علاقه به کشف حقایق و داستان سرایی</a:t>
            </a:r>
            <a:endParaRPr lang="en-US" sz="2000" dirty="0">
              <a:cs typeface="B Nazanin" panose="00000400000000000000" pitchFamily="2" charset="-78"/>
            </a:endParaRPr>
          </a:p>
        </p:txBody>
      </p:sp>
      <p:sp>
        <p:nvSpPr>
          <p:cNvPr id="6" name="Text 4"/>
          <p:cNvSpPr/>
          <p:nvPr/>
        </p:nvSpPr>
        <p:spPr>
          <a:xfrm>
            <a:off x="11008995" y="45443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B Nazanin" panose="00000400000000000000" pitchFamily="2" charset="-78"/>
              </a:rPr>
              <a:t>برنامه نویسی</a:t>
            </a:r>
            <a:endParaRPr lang="en-US" sz="2200" dirty="0">
              <a:cs typeface="B Nazanin" panose="00000400000000000000" pitchFamily="2" charset="-78"/>
            </a:endParaRPr>
          </a:p>
        </p:txBody>
      </p:sp>
      <p:sp>
        <p:nvSpPr>
          <p:cNvPr id="7" name="Text 5"/>
          <p:cNvSpPr/>
          <p:nvPr/>
        </p:nvSpPr>
        <p:spPr>
          <a:xfrm>
            <a:off x="7599521" y="512552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850"/>
              </a:lnSpc>
              <a:buNone/>
            </a:pPr>
            <a:r>
              <a:rPr lang="en-US" sz="200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B Nazanin" panose="00000400000000000000" pitchFamily="2" charset="-78"/>
              </a:rPr>
              <a:t>علاقه به حل مسئله و ساختن چیزهای جدید</a:t>
            </a:r>
            <a:endParaRPr lang="en-US" sz="2000" dirty="0">
              <a:cs typeface="B Nazanin" panose="00000400000000000000" pitchFamily="2" charset="-78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611392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B Nazanin" panose="00000400000000000000" pitchFamily="2" charset="-78"/>
              </a:rPr>
              <a:t>چالش های مصاحبه با برنامه نویسان</a:t>
            </a:r>
            <a:endParaRPr lang="en-US" sz="4450" dirty="0">
              <a:cs typeface="B Nazanin" panose="00000400000000000000" pitchFamily="2" charset="-78"/>
            </a:endParaRPr>
          </a:p>
        </p:txBody>
      </p:sp>
      <p:sp>
        <p:nvSpPr>
          <p:cNvPr id="4" name="Text 1"/>
          <p:cNvSpPr/>
          <p:nvPr/>
        </p:nvSpPr>
        <p:spPr>
          <a:xfrm>
            <a:off x="6280190" y="3369112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2850"/>
              </a:lnSpc>
              <a:buNone/>
            </a:pPr>
            <a:r>
              <a:rPr lang="en-US" sz="240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B Nazanin" panose="00000400000000000000" pitchFamily="2" charset="-78"/>
              </a:rPr>
              <a:t>برنامه نویسان اغلب در دنیای خود غرق میشن و زبان آنها گاه برای دیگران قابل فهم نیست. این مسئله میتونه ارتباط با رسانه ها رو سخت کنه.</a:t>
            </a:r>
            <a:endParaRPr lang="en-US" sz="2400" dirty="0">
              <a:cs typeface="B Nazanin" panose="00000400000000000000" pitchFamily="2" charset="-78"/>
            </a:endParaRPr>
          </a:p>
        </p:txBody>
      </p:sp>
      <p:sp>
        <p:nvSpPr>
          <p:cNvPr id="5" name="Shape 2"/>
          <p:cNvSpPr/>
          <p:nvPr/>
        </p:nvSpPr>
        <p:spPr>
          <a:xfrm>
            <a:off x="13326308" y="460521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DEEE6"/>
          </a:solidFill>
          <a:ln w="7620">
            <a:solidFill>
              <a:srgbClr val="C3D4CC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13515142" y="4690229"/>
            <a:ext cx="132755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 rtl="1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B Nazanin" panose="00000400000000000000" pitchFamily="2" charset="-78"/>
              </a:rPr>
              <a:t>1</a:t>
            </a:r>
            <a:endParaRPr lang="en-US" sz="2650" dirty="0">
              <a:cs typeface="B Nazanin" panose="00000400000000000000" pitchFamily="2" charset="-78"/>
            </a:endParaRPr>
          </a:p>
        </p:txBody>
      </p:sp>
      <p:sp>
        <p:nvSpPr>
          <p:cNvPr id="7" name="Text 4"/>
          <p:cNvSpPr/>
          <p:nvPr/>
        </p:nvSpPr>
        <p:spPr>
          <a:xfrm>
            <a:off x="10171748" y="4605218"/>
            <a:ext cx="292774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850"/>
              </a:lnSpc>
              <a:buNone/>
            </a:pPr>
            <a:r>
              <a:rPr lang="en-US" sz="200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B Nazanin" panose="00000400000000000000" pitchFamily="2" charset="-78"/>
              </a:rPr>
              <a:t>درون گرایی</a:t>
            </a:r>
            <a:endParaRPr lang="en-US" sz="2000" dirty="0">
              <a:cs typeface="B Nazanin" panose="00000400000000000000" pitchFamily="2" charset="-78"/>
            </a:endParaRPr>
          </a:p>
        </p:txBody>
      </p:sp>
      <p:sp>
        <p:nvSpPr>
          <p:cNvPr id="8" name="Shape 5"/>
          <p:cNvSpPr/>
          <p:nvPr/>
        </p:nvSpPr>
        <p:spPr>
          <a:xfrm>
            <a:off x="9434632" y="460521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DEEE6"/>
          </a:solidFill>
          <a:ln w="7620">
            <a:solidFill>
              <a:srgbClr val="C3D4CC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9583698" y="4690229"/>
            <a:ext cx="212288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 rtl="1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B Nazanin" panose="00000400000000000000" pitchFamily="2" charset="-78"/>
              </a:rPr>
              <a:t>2</a:t>
            </a:r>
            <a:endParaRPr lang="en-US" sz="2650" dirty="0">
              <a:cs typeface="B Nazanin" panose="00000400000000000000" pitchFamily="2" charset="-78"/>
            </a:endParaRPr>
          </a:p>
        </p:txBody>
      </p:sp>
      <p:sp>
        <p:nvSpPr>
          <p:cNvPr id="10" name="Text 7"/>
          <p:cNvSpPr/>
          <p:nvPr/>
        </p:nvSpPr>
        <p:spPr>
          <a:xfrm>
            <a:off x="6280071" y="4605218"/>
            <a:ext cx="292774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850"/>
              </a:lnSpc>
              <a:buNone/>
            </a:pPr>
            <a:r>
              <a:rPr lang="en-US" sz="200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B Nazanin" panose="00000400000000000000" pitchFamily="2" charset="-78"/>
              </a:rPr>
              <a:t>استفاده از اصطلاحات فنی</a:t>
            </a:r>
            <a:endParaRPr lang="en-US" sz="2000" dirty="0">
              <a:cs typeface="B Nazanin" panose="00000400000000000000" pitchFamily="2" charset="-78"/>
            </a:endParaRPr>
          </a:p>
        </p:txBody>
      </p:sp>
      <p:sp>
        <p:nvSpPr>
          <p:cNvPr id="11" name="Shape 8"/>
          <p:cNvSpPr/>
          <p:nvPr/>
        </p:nvSpPr>
        <p:spPr>
          <a:xfrm>
            <a:off x="13326308" y="585263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DEEE6"/>
          </a:solidFill>
          <a:ln w="7620">
            <a:solidFill>
              <a:srgbClr val="C3D4CC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13472398" y="5937647"/>
            <a:ext cx="21812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 rtl="1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B Nazanin" panose="00000400000000000000" pitchFamily="2" charset="-78"/>
              </a:rPr>
              <a:t>3</a:t>
            </a:r>
            <a:endParaRPr lang="en-US" sz="2650" dirty="0">
              <a:cs typeface="B Nazanin" panose="00000400000000000000" pitchFamily="2" charset="-78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6280190" y="5852636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850"/>
              </a:lnSpc>
              <a:buNone/>
            </a:pPr>
            <a:r>
              <a:rPr lang="en-US" sz="200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B Nazanin" panose="00000400000000000000" pitchFamily="2" charset="-78"/>
              </a:rPr>
              <a:t>نگرانی از سوء تفاهم</a:t>
            </a:r>
            <a:endParaRPr lang="en-US" sz="2000" dirty="0">
              <a:cs typeface="B Nazanin" panose="00000400000000000000" pitchFamily="2" charset="-78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866544" y="1491258"/>
            <a:ext cx="7970067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5550"/>
              </a:lnSpc>
              <a:buNone/>
            </a:pPr>
            <a:r>
              <a:rPr lang="en-US" sz="440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B Nazanin" panose="00000400000000000000" pitchFamily="2" charset="-78"/>
              </a:rPr>
              <a:t>ما چه چیزی رو داریم باهم ارائه می‌کنیم؟</a:t>
            </a:r>
            <a:endParaRPr lang="en-US" sz="4400" dirty="0">
              <a:cs typeface="B Nazanin" panose="00000400000000000000" pitchFamily="2" charset="-78"/>
            </a:endParaRPr>
          </a:p>
        </p:txBody>
      </p:sp>
      <p:sp>
        <p:nvSpPr>
          <p:cNvPr id="4" name="Text 1"/>
          <p:cNvSpPr/>
          <p:nvPr/>
        </p:nvSpPr>
        <p:spPr>
          <a:xfrm>
            <a:off x="6280190" y="324897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850"/>
              </a:lnSpc>
              <a:buNone/>
            </a:pPr>
            <a:r>
              <a:rPr lang="en-US" sz="200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B Nazanin" panose="00000400000000000000" pitchFamily="2" charset="-78"/>
              </a:rPr>
              <a:t>ما به شما کمک می‌کنیم تا با دنیای رسانه آشنا بشید و ارتباط موثرتری با آنها برقرار کنید.</a:t>
            </a:r>
            <a:endParaRPr lang="en-US" sz="2000" dirty="0">
              <a:cs typeface="B Nazanin" panose="00000400000000000000" pitchFamily="2" charset="-78"/>
            </a:endParaRPr>
          </a:p>
        </p:txBody>
      </p:sp>
      <p:sp>
        <p:nvSpPr>
          <p:cNvPr id="5" name="Shape 2"/>
          <p:cNvSpPr/>
          <p:nvPr/>
        </p:nvSpPr>
        <p:spPr>
          <a:xfrm>
            <a:off x="6280190" y="3867031"/>
            <a:ext cx="7556421" cy="1322189"/>
          </a:xfrm>
          <a:prstGeom prst="roundRect">
            <a:avLst>
              <a:gd name="adj" fmla="val 7205"/>
            </a:avLst>
          </a:prstGeom>
          <a:solidFill>
            <a:srgbClr val="DDEEE6"/>
          </a:solidFill>
          <a:ln w="7620">
            <a:solidFill>
              <a:srgbClr val="C3D4CC"/>
            </a:solidFill>
            <a:prstDash val="solid"/>
          </a:ln>
        </p:spPr>
        <p:txBody>
          <a:bodyPr/>
          <a:lstStyle/>
          <a:p>
            <a:endParaRPr lang="en-US" dirty="0"/>
          </a:p>
        </p:txBody>
      </p:sp>
      <p:sp>
        <p:nvSpPr>
          <p:cNvPr id="6" name="Text 3"/>
          <p:cNvSpPr/>
          <p:nvPr/>
        </p:nvSpPr>
        <p:spPr>
          <a:xfrm>
            <a:off x="8640782" y="405229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 rtl="1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B Nazanin" panose="00000400000000000000" pitchFamily="2" charset="-78"/>
              </a:rPr>
              <a:t>درک متقابل</a:t>
            </a:r>
            <a:endParaRPr lang="en-US" sz="2200" dirty="0">
              <a:cs typeface="B Nazanin" panose="00000400000000000000" pitchFamily="2" charset="-78"/>
            </a:endParaRPr>
          </a:p>
        </p:txBody>
      </p:sp>
      <p:sp>
        <p:nvSpPr>
          <p:cNvPr id="7" name="Text 4"/>
          <p:cNvSpPr/>
          <p:nvPr/>
        </p:nvSpPr>
        <p:spPr>
          <a:xfrm>
            <a:off x="6514624" y="4591883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 rtl="1">
              <a:lnSpc>
                <a:spcPts val="2850"/>
              </a:lnSpc>
              <a:buNone/>
            </a:pPr>
            <a:r>
              <a:rPr lang="en-US" sz="200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B Nazanin" panose="00000400000000000000" pitchFamily="2" charset="-78"/>
              </a:rPr>
              <a:t>فهمیدیم که برنامه نویسان و رسانه‌ها چه ویژگی‌های مشترکی دارند.</a:t>
            </a:r>
            <a:endParaRPr lang="en-US" sz="2000" dirty="0">
              <a:cs typeface="B Nazanin" panose="00000400000000000000" pitchFamily="2" charset="-78"/>
            </a:endParaRPr>
          </a:p>
        </p:txBody>
      </p:sp>
      <p:sp>
        <p:nvSpPr>
          <p:cNvPr id="8" name="Shape 5"/>
          <p:cNvSpPr/>
          <p:nvPr/>
        </p:nvSpPr>
        <p:spPr>
          <a:xfrm>
            <a:off x="6280190" y="5416034"/>
            <a:ext cx="7556421" cy="1322189"/>
          </a:xfrm>
          <a:prstGeom prst="roundRect">
            <a:avLst>
              <a:gd name="adj" fmla="val 7205"/>
            </a:avLst>
          </a:prstGeom>
          <a:solidFill>
            <a:srgbClr val="DDEEE6"/>
          </a:solidFill>
          <a:ln w="7620">
            <a:solidFill>
              <a:srgbClr val="C3D4CC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8640782" y="555974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 rtl="1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B Nazanin" panose="00000400000000000000" pitchFamily="2" charset="-78"/>
              </a:rPr>
              <a:t>ساخت پل ارتباطی</a:t>
            </a:r>
            <a:endParaRPr lang="en-US" sz="2200" dirty="0">
              <a:cs typeface="B Nazanin" panose="00000400000000000000" pitchFamily="2" charset="-78"/>
            </a:endParaRPr>
          </a:p>
        </p:txBody>
      </p:sp>
      <p:sp>
        <p:nvSpPr>
          <p:cNvPr id="10" name="Text 7"/>
          <p:cNvSpPr/>
          <p:nvPr/>
        </p:nvSpPr>
        <p:spPr>
          <a:xfrm>
            <a:off x="6514624" y="6140887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 rtl="1">
              <a:lnSpc>
                <a:spcPts val="2850"/>
              </a:lnSpc>
              <a:buNone/>
            </a:pPr>
            <a:r>
              <a:rPr lang="en-US" sz="200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B Nazanin" panose="00000400000000000000" pitchFamily="2" charset="-78"/>
              </a:rPr>
              <a:t>ما راهی برای ارتباط بهتر بین این دو گروه پیدا کردیم.</a:t>
            </a:r>
            <a:endParaRPr lang="en-US" sz="2000" dirty="0">
              <a:cs typeface="B Nazanin" panose="00000400000000000000" pitchFamily="2" charset="-78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222288" y="3293566"/>
            <a:ext cx="818582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 rtl="1">
              <a:lnSpc>
                <a:spcPts val="5550"/>
              </a:lnSpc>
              <a:buNone/>
            </a:pPr>
            <a:r>
              <a:rPr lang="en-US" sz="4450" b="1" dirty="0" err="1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B Nazanin" panose="00000400000000000000" pitchFamily="2" charset="-78"/>
              </a:rPr>
              <a:t>حالت</a:t>
            </a:r>
            <a:r>
              <a:rPr lang="en-US" sz="445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B Nazanin" panose="00000400000000000000" pitchFamily="2" charset="-78"/>
              </a:rPr>
              <a:t> </a:t>
            </a:r>
            <a:r>
              <a:rPr lang="en-US" sz="4450" b="1" dirty="0" err="1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B Nazanin" panose="00000400000000000000" pitchFamily="2" charset="-78"/>
              </a:rPr>
              <a:t>دیباگ</a:t>
            </a:r>
            <a:r>
              <a:rPr lang="fa-IR" sz="445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B Nazanin" panose="00000400000000000000" pitchFamily="2" charset="-78"/>
              </a:rPr>
              <a:t> : </a:t>
            </a:r>
            <a:r>
              <a:rPr lang="en-US" sz="4450" b="1" dirty="0" err="1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B Nazanin" panose="00000400000000000000" pitchFamily="2" charset="-78"/>
              </a:rPr>
              <a:t>یافتن</a:t>
            </a:r>
            <a:r>
              <a:rPr lang="en-US" sz="445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B Nazanin" panose="00000400000000000000" pitchFamily="2" charset="-78"/>
              </a:rPr>
              <a:t> نقاط مشترک در کارمان</a:t>
            </a:r>
            <a:endParaRPr lang="en-US" sz="4450" dirty="0">
              <a:cs typeface="B Nazanin" panose="00000400000000000000" pitchFamily="2" charset="-78"/>
            </a:endParaRPr>
          </a:p>
        </p:txBody>
      </p:sp>
      <p:sp>
        <p:nvSpPr>
          <p:cNvPr id="4" name="Text 1"/>
          <p:cNvSpPr/>
          <p:nvPr/>
        </p:nvSpPr>
        <p:spPr>
          <a:xfrm>
            <a:off x="793789" y="498800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 rtl="1">
              <a:lnSpc>
                <a:spcPts val="2850"/>
              </a:lnSpc>
              <a:buNone/>
            </a:pPr>
            <a:r>
              <a:rPr lang="en-US" sz="240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B Nazanin" panose="00000400000000000000" pitchFamily="2" charset="-78"/>
              </a:rPr>
              <a:t>حالت دیباگ، پیدا کردن اشکال در کد، چیزیه که برنامه نویسان و خبرنگاران باهاش آشنایی کامل دارند.</a:t>
            </a:r>
            <a:endParaRPr lang="en-US" sz="2400" dirty="0">
              <a:cs typeface="B Nazanin" panose="00000400000000000000" pitchFamily="2" charset="-78"/>
            </a:endParaRPr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06606" y="6479262"/>
            <a:ext cx="566976" cy="566976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485340" y="6581299"/>
            <a:ext cx="63512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 rtl="1">
              <a:lnSpc>
                <a:spcPts val="2850"/>
              </a:lnSpc>
              <a:buNone/>
            </a:pPr>
            <a:r>
              <a:rPr lang="en-US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B Nazanin" panose="00000400000000000000" pitchFamily="2" charset="-78"/>
              </a:rPr>
              <a:t>برنامه نویسان به دنبال اشکال در کد میگردن.</a:t>
            </a:r>
            <a:endParaRPr lang="en-US" dirty="0">
              <a:cs typeface="B Nazanin" panose="00000400000000000000" pitchFamily="2" charset="-78"/>
            </a:endParaRPr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38464" y="6479262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93790" y="6581299"/>
            <a:ext cx="63513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 rtl="1">
              <a:lnSpc>
                <a:spcPts val="2850"/>
              </a:lnSpc>
              <a:buNone/>
            </a:pPr>
            <a:r>
              <a:rPr lang="en-US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B Nazanin" panose="00000400000000000000" pitchFamily="2" charset="-78"/>
              </a:rPr>
              <a:t>خبرنگاران به دنبال اشکال در اطلاعات میگردن.</a:t>
            </a:r>
            <a:endParaRPr lang="en-US" dirty="0">
              <a:cs typeface="B Nazanin" panose="00000400000000000000" pitchFamily="2" charset="-78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166021" y="182963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B Nazanin" panose="00000400000000000000" pitchFamily="2" charset="-78"/>
              </a:rPr>
              <a:t>ماموریت مهم ما</a:t>
            </a:r>
            <a:endParaRPr lang="en-US" sz="4450" dirty="0">
              <a:cs typeface="B Nazanin" panose="00000400000000000000" pitchFamily="2" charset="-78"/>
            </a:endParaRPr>
          </a:p>
        </p:txBody>
      </p:sp>
      <p:sp>
        <p:nvSpPr>
          <p:cNvPr id="4" name="Text 1"/>
          <p:cNvSpPr/>
          <p:nvPr/>
        </p:nvSpPr>
        <p:spPr>
          <a:xfrm>
            <a:off x="6280190" y="2878574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850"/>
              </a:lnSpc>
              <a:buNone/>
            </a:pPr>
            <a:r>
              <a:rPr lang="en-US" sz="200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B Nazanin" panose="00000400000000000000" pitchFamily="2" charset="-78"/>
              </a:rPr>
              <a:t>هدف ما ساختن پلی بین دنیای برنامه نویسی و رسانه‌ها است.</a:t>
            </a:r>
            <a:endParaRPr lang="en-US" sz="2000" dirty="0">
              <a:cs typeface="B Nazanin" panose="00000400000000000000" pitchFamily="2" charset="-78"/>
            </a:endParaRPr>
          </a:p>
        </p:txBody>
      </p:sp>
      <p:sp>
        <p:nvSpPr>
          <p:cNvPr id="5" name="Shape 2"/>
          <p:cNvSpPr/>
          <p:nvPr/>
        </p:nvSpPr>
        <p:spPr>
          <a:xfrm>
            <a:off x="13481209" y="3496627"/>
            <a:ext cx="30480" cy="2903220"/>
          </a:xfrm>
          <a:prstGeom prst="roundRect">
            <a:avLst>
              <a:gd name="adj" fmla="val 312558"/>
            </a:avLst>
          </a:prstGeom>
          <a:solidFill>
            <a:srgbClr val="C3D4CC"/>
          </a:solidFill>
          <a:ln/>
        </p:spPr>
      </p:sp>
      <p:sp>
        <p:nvSpPr>
          <p:cNvPr id="6" name="Shape 3"/>
          <p:cNvSpPr/>
          <p:nvPr/>
        </p:nvSpPr>
        <p:spPr>
          <a:xfrm>
            <a:off x="12477988" y="3991689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C3D4CC"/>
          </a:solidFill>
          <a:ln/>
        </p:spPr>
      </p:sp>
      <p:sp>
        <p:nvSpPr>
          <p:cNvPr id="7" name="Shape 4"/>
          <p:cNvSpPr/>
          <p:nvPr/>
        </p:nvSpPr>
        <p:spPr>
          <a:xfrm>
            <a:off x="13241298" y="375177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DEEE6"/>
          </a:solidFill>
          <a:ln w="7620">
            <a:solidFill>
              <a:srgbClr val="C3D4CC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3430131" y="3836789"/>
            <a:ext cx="132755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 rtl="1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B Nazanin" panose="00000400000000000000" pitchFamily="2" charset="-78"/>
              </a:rPr>
              <a:t>1</a:t>
            </a:r>
            <a:endParaRPr lang="en-US" sz="2650" dirty="0">
              <a:cs typeface="B Nazanin" panose="00000400000000000000" pitchFamily="2" charset="-78"/>
            </a:endParaRPr>
          </a:p>
        </p:txBody>
      </p:sp>
      <p:sp>
        <p:nvSpPr>
          <p:cNvPr id="9" name="Text 6"/>
          <p:cNvSpPr/>
          <p:nvPr/>
        </p:nvSpPr>
        <p:spPr>
          <a:xfrm>
            <a:off x="6280190" y="3723442"/>
            <a:ext cx="596872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850"/>
              </a:lnSpc>
              <a:buNone/>
            </a:pPr>
            <a:r>
              <a:rPr lang="en-US" sz="200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B Nazanin" panose="00000400000000000000" pitchFamily="2" charset="-78"/>
              </a:rPr>
              <a:t>برنامه نویسان</a:t>
            </a:r>
            <a:endParaRPr lang="en-US" sz="2000" dirty="0">
              <a:cs typeface="B Nazanin" panose="00000400000000000000" pitchFamily="2" charset="-78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12477988" y="5035034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C3D4CC"/>
          </a:solidFill>
          <a:ln/>
        </p:spPr>
      </p:sp>
      <p:sp>
        <p:nvSpPr>
          <p:cNvPr id="11" name="Shape 8"/>
          <p:cNvSpPr/>
          <p:nvPr/>
        </p:nvSpPr>
        <p:spPr>
          <a:xfrm>
            <a:off x="13241298" y="479512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DEEE6"/>
          </a:solidFill>
          <a:ln w="7620">
            <a:solidFill>
              <a:srgbClr val="C3D4CC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13390364" y="4880134"/>
            <a:ext cx="212288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 rtl="1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B Nazanin" panose="00000400000000000000" pitchFamily="2" charset="-78"/>
              </a:rPr>
              <a:t>2</a:t>
            </a:r>
            <a:endParaRPr lang="en-US" sz="2650" dirty="0">
              <a:cs typeface="B Nazanin" panose="00000400000000000000" pitchFamily="2" charset="-78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6280190" y="4766786"/>
            <a:ext cx="596872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850"/>
              </a:lnSpc>
              <a:buNone/>
            </a:pPr>
            <a:r>
              <a:rPr lang="en-US" sz="200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B Nazanin" panose="00000400000000000000" pitchFamily="2" charset="-78"/>
              </a:rPr>
              <a:t>رسانه ها</a:t>
            </a:r>
            <a:endParaRPr lang="en-US" sz="2000" dirty="0">
              <a:cs typeface="B Nazanin" panose="00000400000000000000" pitchFamily="2" charset="-78"/>
            </a:endParaRPr>
          </a:p>
        </p:txBody>
      </p:sp>
      <p:sp>
        <p:nvSpPr>
          <p:cNvPr id="14" name="Shape 11"/>
          <p:cNvSpPr/>
          <p:nvPr/>
        </p:nvSpPr>
        <p:spPr>
          <a:xfrm>
            <a:off x="12477988" y="6078379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C3D4CC"/>
          </a:solidFill>
          <a:ln/>
        </p:spPr>
      </p:sp>
      <p:sp>
        <p:nvSpPr>
          <p:cNvPr id="15" name="Shape 12"/>
          <p:cNvSpPr/>
          <p:nvPr/>
        </p:nvSpPr>
        <p:spPr>
          <a:xfrm>
            <a:off x="13241298" y="583846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DEEE6"/>
          </a:solidFill>
          <a:ln w="7620">
            <a:solidFill>
              <a:srgbClr val="C3D4CC"/>
            </a:solidFill>
            <a:prstDash val="solid"/>
          </a:ln>
        </p:spPr>
      </p:sp>
      <p:sp>
        <p:nvSpPr>
          <p:cNvPr id="16" name="Text 13"/>
          <p:cNvSpPr/>
          <p:nvPr/>
        </p:nvSpPr>
        <p:spPr>
          <a:xfrm>
            <a:off x="13387388" y="5923478"/>
            <a:ext cx="21812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 rtl="1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B Nazanin" panose="00000400000000000000" pitchFamily="2" charset="-78"/>
              </a:rPr>
              <a:t>3</a:t>
            </a:r>
            <a:endParaRPr lang="en-US" sz="2650" dirty="0">
              <a:cs typeface="B Nazanin" panose="00000400000000000000" pitchFamily="2" charset="-78"/>
            </a:endParaRPr>
          </a:p>
        </p:txBody>
      </p:sp>
      <p:sp>
        <p:nvSpPr>
          <p:cNvPr id="17" name="Text 14"/>
          <p:cNvSpPr/>
          <p:nvPr/>
        </p:nvSpPr>
        <p:spPr>
          <a:xfrm>
            <a:off x="6280190" y="5810131"/>
            <a:ext cx="596872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850"/>
              </a:lnSpc>
              <a:buNone/>
            </a:pPr>
            <a:r>
              <a:rPr lang="en-US" sz="200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B Nazanin" panose="00000400000000000000" pitchFamily="2" charset="-78"/>
              </a:rPr>
              <a:t>پل ارتباطی</a:t>
            </a:r>
            <a:endParaRPr lang="en-US" sz="2000" dirty="0">
              <a:cs typeface="B Nazanin" panose="00000400000000000000" pitchFamily="2" charset="-78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487478" y="861893"/>
            <a:ext cx="7416641" cy="6485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5100"/>
              </a:lnSpc>
              <a:buNone/>
            </a:pPr>
            <a:r>
              <a:rPr lang="en-US" sz="405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B Nazanin" panose="00000400000000000000" pitchFamily="2" charset="-78"/>
              </a:rPr>
              <a:t>پروژه بعدی: </a:t>
            </a:r>
            <a:r>
              <a:rPr lang="fa-IR" sz="405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B Nazanin" panose="00000400000000000000" pitchFamily="2" charset="-78"/>
              </a:rPr>
              <a:t> </a:t>
            </a:r>
            <a:r>
              <a:rPr lang="en-US" sz="4050" b="1" dirty="0" err="1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B Nazanin" panose="00000400000000000000" pitchFamily="2" charset="-78"/>
              </a:rPr>
              <a:t>رسانه</a:t>
            </a:r>
            <a:r>
              <a:rPr lang="en-US" sz="405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B Nazanin" panose="00000400000000000000" pitchFamily="2" charset="-78"/>
              </a:rPr>
              <a:t> هم یک پروژه است</a:t>
            </a:r>
            <a:endParaRPr lang="en-US" sz="4050" dirty="0">
              <a:cs typeface="B Nazanin" panose="00000400000000000000" pitchFamily="2" charset="-78"/>
            </a:endParaRPr>
          </a:p>
        </p:txBody>
      </p:sp>
      <p:sp>
        <p:nvSpPr>
          <p:cNvPr id="4" name="Text 1"/>
          <p:cNvSpPr/>
          <p:nvPr/>
        </p:nvSpPr>
        <p:spPr>
          <a:xfrm>
            <a:off x="6212681" y="1821656"/>
            <a:ext cx="7691438" cy="3319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600"/>
              </a:lnSpc>
              <a:buNone/>
            </a:pPr>
            <a:r>
              <a:rPr lang="en-US" sz="200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B Nazanin" panose="00000400000000000000" pitchFamily="2" charset="-78"/>
              </a:rPr>
              <a:t>ارتباط با رسانه مثل ساختن یک پروژه است. </a:t>
            </a:r>
            <a:r>
              <a:rPr lang="fa-IR" sz="200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B Nazanin" panose="00000400000000000000" pitchFamily="2" charset="-78"/>
              </a:rPr>
              <a:t> </a:t>
            </a:r>
            <a:r>
              <a:rPr lang="en-US" sz="2000" dirty="0" err="1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B Nazanin" panose="00000400000000000000" pitchFamily="2" charset="-78"/>
              </a:rPr>
              <a:t>باید</a:t>
            </a:r>
            <a:r>
              <a:rPr lang="en-US" sz="200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B Nazanin" panose="00000400000000000000" pitchFamily="2" charset="-78"/>
              </a:rPr>
              <a:t> مراحل مختلف اون رو با دقت طی کنید.</a:t>
            </a:r>
            <a:endParaRPr lang="en-US" sz="2000" dirty="0">
              <a:cs typeface="B Nazanin" panose="00000400000000000000" pitchFamily="2" charset="-78"/>
            </a:endParaRPr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66489" y="2386965"/>
            <a:ext cx="1037630" cy="1245156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212681" y="2810249"/>
            <a:ext cx="6342578" cy="3319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600"/>
              </a:lnSpc>
              <a:buNone/>
            </a:pPr>
            <a:r>
              <a:rPr lang="en-US" sz="240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B Nazanin" panose="00000400000000000000" pitchFamily="2" charset="-78"/>
              </a:rPr>
              <a:t>هدف پروژه</a:t>
            </a:r>
            <a:endParaRPr lang="en-US" sz="2400" dirty="0">
              <a:cs typeface="B Nazanin" panose="00000400000000000000" pitchFamily="2" charset="-78"/>
            </a:endParaRPr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66489" y="3632121"/>
            <a:ext cx="1037630" cy="124515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212681" y="4055405"/>
            <a:ext cx="6342578" cy="3319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600"/>
              </a:lnSpc>
              <a:buNone/>
            </a:pPr>
            <a:r>
              <a:rPr lang="en-US" sz="240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B Nazanin" panose="00000400000000000000" pitchFamily="2" charset="-78"/>
              </a:rPr>
              <a:t>برنامه ریزی</a:t>
            </a:r>
            <a:endParaRPr lang="en-US" sz="2400" dirty="0">
              <a:cs typeface="B Nazanin" panose="00000400000000000000" pitchFamily="2" charset="-78"/>
            </a:endParaRPr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66489" y="4877276"/>
            <a:ext cx="1037630" cy="1245156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6212681" y="5300560"/>
            <a:ext cx="6342578" cy="3319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600"/>
              </a:lnSpc>
              <a:buNone/>
            </a:pPr>
            <a:r>
              <a:rPr lang="en-US" sz="240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B Nazanin" panose="00000400000000000000" pitchFamily="2" charset="-78"/>
              </a:rPr>
              <a:t>اجرا</a:t>
            </a:r>
            <a:endParaRPr lang="en-US" sz="2400" dirty="0">
              <a:cs typeface="B Nazanin" panose="00000400000000000000" pitchFamily="2" charset="-78"/>
            </a:endParaRPr>
          </a:p>
        </p:txBody>
      </p:sp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866489" y="6122432"/>
            <a:ext cx="1037630" cy="1245156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6212681" y="6545716"/>
            <a:ext cx="6342578" cy="3319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600"/>
              </a:lnSpc>
              <a:buNone/>
            </a:pPr>
            <a:r>
              <a:rPr lang="en-US" sz="240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B Nazanin" panose="00000400000000000000" pitchFamily="2" charset="-78"/>
              </a:rPr>
              <a:t>ارزیابی</a:t>
            </a:r>
            <a:endParaRPr lang="en-US" sz="2400" dirty="0">
              <a:cs typeface="B Nazanin" panose="00000400000000000000" pitchFamily="2" charset="-78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166021" y="120741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B Nazanin" panose="00000400000000000000" pitchFamily="2" charset="-78"/>
              </a:rPr>
              <a:t>برگردیم به مادر بزرگ</a:t>
            </a:r>
            <a:endParaRPr lang="en-US" sz="4450" dirty="0">
              <a:cs typeface="B Nazanin" panose="00000400000000000000" pitchFamily="2" charset="-78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236982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850"/>
              </a:lnSpc>
              <a:buNone/>
            </a:pPr>
            <a:r>
              <a:rPr lang="en-US" sz="200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B Nazanin" panose="00000400000000000000" pitchFamily="2" charset="-78"/>
              </a:rPr>
              <a:t>حالا مامان بزرگ من با </a:t>
            </a:r>
            <a:r>
              <a:rPr lang="en-US" sz="2000" dirty="0" err="1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B Nazanin" panose="00000400000000000000" pitchFamily="2" charset="-78"/>
              </a:rPr>
              <a:t>افتخار</a:t>
            </a:r>
            <a:r>
              <a:rPr lang="en-US" sz="200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B Nazanin" panose="00000400000000000000" pitchFamily="2" charset="-78"/>
              </a:rPr>
              <a:t> </a:t>
            </a:r>
            <a:r>
              <a:rPr lang="en-US" sz="2000" dirty="0" err="1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B Nazanin" panose="00000400000000000000" pitchFamily="2" charset="-78"/>
              </a:rPr>
              <a:t>میگه</a:t>
            </a:r>
            <a:r>
              <a:rPr lang="en-US" sz="200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B Nazanin" panose="00000400000000000000" pitchFamily="2" charset="-78"/>
              </a:rPr>
              <a:t>:</a:t>
            </a:r>
            <a:r>
              <a:rPr lang="fa-IR" sz="200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B Nazanin" panose="00000400000000000000" pitchFamily="2" charset="-78"/>
              </a:rPr>
              <a:t> "</a:t>
            </a:r>
            <a:r>
              <a:rPr lang="en-US" sz="200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B Nazanin" panose="00000400000000000000" pitchFamily="2" charset="-78"/>
              </a:rPr>
              <a:t> </a:t>
            </a:r>
            <a:r>
              <a:rPr lang="fa-IR" sz="200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B Nazanin" panose="00000400000000000000" pitchFamily="2" charset="-78"/>
              </a:rPr>
              <a:t> </a:t>
            </a:r>
            <a:r>
              <a:rPr lang="en-US" sz="2000" dirty="0" err="1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B Nazanin" panose="00000400000000000000" pitchFamily="2" charset="-78"/>
              </a:rPr>
              <a:t>فکر</a:t>
            </a:r>
            <a:r>
              <a:rPr lang="en-US" sz="200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B Nazanin" panose="00000400000000000000" pitchFamily="2" charset="-78"/>
              </a:rPr>
              <a:t> کنم برنامه نویس ها یه کاری کردن. اینترنت </a:t>
            </a:r>
            <a:r>
              <a:rPr lang="en-US" sz="2000" dirty="0" err="1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B Nazanin" panose="00000400000000000000" pitchFamily="2" charset="-78"/>
              </a:rPr>
              <a:t>درست</a:t>
            </a:r>
            <a:r>
              <a:rPr lang="en-US" sz="200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B Nazanin" panose="00000400000000000000" pitchFamily="2" charset="-78"/>
              </a:rPr>
              <a:t> </a:t>
            </a:r>
            <a:r>
              <a:rPr lang="en-US" sz="2000" dirty="0" err="1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B Nazanin" panose="00000400000000000000" pitchFamily="2" charset="-78"/>
              </a:rPr>
              <a:t>شده</a:t>
            </a:r>
            <a:r>
              <a:rPr lang="en-US" sz="200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B Nazanin" panose="00000400000000000000" pitchFamily="2" charset="-78"/>
              </a:rPr>
              <a:t>!</a:t>
            </a:r>
            <a:r>
              <a:rPr lang="fa-IR" sz="200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B Nazanin" panose="00000400000000000000" pitchFamily="2" charset="-78"/>
              </a:rPr>
              <a:t> </a:t>
            </a:r>
            <a:r>
              <a:rPr lang="en-US" sz="200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B Nazanin" panose="00000400000000000000" pitchFamily="2" charset="-78"/>
              </a:rPr>
              <a:t>"</a:t>
            </a:r>
            <a:endParaRPr lang="en-US" sz="2000" dirty="0">
              <a:cs typeface="B Nazanin" panose="00000400000000000000" pitchFamily="2" charset="-78"/>
            </a:endParaRPr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9997" y="2987873"/>
            <a:ext cx="2152055" cy="1306949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0520720" y="3576518"/>
            <a:ext cx="110609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 rtl="1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B Nazanin" panose="00000400000000000000" pitchFamily="2" charset="-78"/>
              </a:rPr>
              <a:t>1</a:t>
            </a:r>
            <a:endParaRPr lang="en-US" sz="2200" dirty="0">
              <a:cs typeface="B Nazanin" panose="00000400000000000000" pitchFamily="2" charset="-78"/>
            </a:endParaRPr>
          </a:p>
        </p:txBody>
      </p:sp>
      <p:sp>
        <p:nvSpPr>
          <p:cNvPr id="6" name="Text 3"/>
          <p:cNvSpPr/>
          <p:nvPr/>
        </p:nvSpPr>
        <p:spPr>
          <a:xfrm>
            <a:off x="6437948" y="321468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 rtl="1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B Nazanin" panose="00000400000000000000" pitchFamily="2" charset="-78"/>
              </a:rPr>
              <a:t>ارتباط موثر</a:t>
            </a:r>
            <a:endParaRPr lang="en-US" sz="2200" dirty="0">
              <a:cs typeface="B Nazanin" panose="00000400000000000000" pitchFamily="2" charset="-78"/>
            </a:endParaRPr>
          </a:p>
        </p:txBody>
      </p:sp>
      <p:sp>
        <p:nvSpPr>
          <p:cNvPr id="7" name="Text 4"/>
          <p:cNvSpPr/>
          <p:nvPr/>
        </p:nvSpPr>
        <p:spPr>
          <a:xfrm>
            <a:off x="5865852" y="3705106"/>
            <a:ext cx="340733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 rtl="1">
              <a:lnSpc>
                <a:spcPts val="2850"/>
              </a:lnSpc>
              <a:buNone/>
            </a:pPr>
            <a:r>
              <a:rPr lang="en-US" sz="200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B Nazanin" panose="00000400000000000000" pitchFamily="2" charset="-78"/>
              </a:rPr>
              <a:t>موفقیت برنامه نویسان در دنیای واقعی</a:t>
            </a:r>
            <a:endParaRPr lang="en-US" sz="2000" dirty="0">
              <a:cs typeface="B Nazanin" panose="00000400000000000000" pitchFamily="2" charset="-78"/>
            </a:endParaRPr>
          </a:p>
        </p:txBody>
      </p:sp>
      <p:sp>
        <p:nvSpPr>
          <p:cNvPr id="8" name="Shape 5"/>
          <p:cNvSpPr/>
          <p:nvPr/>
        </p:nvSpPr>
        <p:spPr>
          <a:xfrm>
            <a:off x="850463" y="4307919"/>
            <a:ext cx="8592860" cy="15240"/>
          </a:xfrm>
          <a:prstGeom prst="roundRect">
            <a:avLst>
              <a:gd name="adj" fmla="val 625116"/>
            </a:avLst>
          </a:prstGeom>
          <a:solidFill>
            <a:srgbClr val="C3D4CC"/>
          </a:solidFill>
          <a:ln/>
        </p:spPr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3910" y="4351496"/>
            <a:ext cx="4304109" cy="1306949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10487620" y="4778216"/>
            <a:ext cx="176927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 rtl="1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B Nazanin" panose="00000400000000000000" pitchFamily="2" charset="-78"/>
              </a:rPr>
              <a:t>2</a:t>
            </a:r>
            <a:endParaRPr lang="en-US" sz="2200" dirty="0">
              <a:cs typeface="B Nazanin" panose="00000400000000000000" pitchFamily="2" charset="-78"/>
            </a:endParaRPr>
          </a:p>
        </p:txBody>
      </p:sp>
      <p:sp>
        <p:nvSpPr>
          <p:cNvPr id="11" name="Text 7"/>
          <p:cNvSpPr/>
          <p:nvPr/>
        </p:nvSpPr>
        <p:spPr>
          <a:xfrm>
            <a:off x="5361861" y="457831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 rtl="1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B Nazanin" panose="00000400000000000000" pitchFamily="2" charset="-78"/>
              </a:rPr>
              <a:t>درک متقابل</a:t>
            </a:r>
            <a:endParaRPr lang="en-US" sz="2200" dirty="0">
              <a:cs typeface="B Nazanin" panose="00000400000000000000" pitchFamily="2" charset="-78"/>
            </a:endParaRPr>
          </a:p>
        </p:txBody>
      </p:sp>
      <p:sp>
        <p:nvSpPr>
          <p:cNvPr id="12" name="Text 8"/>
          <p:cNvSpPr/>
          <p:nvPr/>
        </p:nvSpPr>
        <p:spPr>
          <a:xfrm>
            <a:off x="2493407" y="5068729"/>
            <a:ext cx="57036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 rtl="1">
              <a:lnSpc>
                <a:spcPts val="2850"/>
              </a:lnSpc>
              <a:buNone/>
            </a:pPr>
            <a:r>
              <a:rPr lang="en-US" sz="200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B Nazanin" panose="00000400000000000000" pitchFamily="2" charset="-78"/>
              </a:rPr>
              <a:t>فهمیدیم که برنامه نویسان و رسانه‌ها چه ویژگی‌های مشترکی دارند.</a:t>
            </a:r>
            <a:endParaRPr lang="en-US" sz="2000" dirty="0">
              <a:cs typeface="B Nazanin" panose="00000400000000000000" pitchFamily="2" charset="-78"/>
            </a:endParaRPr>
          </a:p>
        </p:txBody>
      </p:sp>
      <p:sp>
        <p:nvSpPr>
          <p:cNvPr id="13" name="Shape 9"/>
          <p:cNvSpPr/>
          <p:nvPr/>
        </p:nvSpPr>
        <p:spPr>
          <a:xfrm>
            <a:off x="850463" y="5671542"/>
            <a:ext cx="7516773" cy="15240"/>
          </a:xfrm>
          <a:prstGeom prst="roundRect">
            <a:avLst>
              <a:gd name="adj" fmla="val 625116"/>
            </a:avLst>
          </a:prstGeom>
          <a:solidFill>
            <a:srgbClr val="C3D4CC"/>
          </a:solidFill>
          <a:ln/>
        </p:spPr>
      </p:sp>
      <p:pic>
        <p:nvPicPr>
          <p:cNvPr id="1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47942" y="5715119"/>
            <a:ext cx="6456164" cy="1306949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10485239" y="6141839"/>
            <a:ext cx="181689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 rtl="1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B Nazanin" panose="00000400000000000000" pitchFamily="2" charset="-78"/>
              </a:rPr>
              <a:t>3</a:t>
            </a:r>
            <a:endParaRPr lang="en-US" sz="2200" dirty="0">
              <a:cs typeface="B Nazanin" panose="00000400000000000000" pitchFamily="2" charset="-78"/>
            </a:endParaRPr>
          </a:p>
        </p:txBody>
      </p:sp>
      <p:sp>
        <p:nvSpPr>
          <p:cNvPr id="16" name="Text 11"/>
          <p:cNvSpPr/>
          <p:nvPr/>
        </p:nvSpPr>
        <p:spPr>
          <a:xfrm>
            <a:off x="4285893" y="594193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 rtl="1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B Nazanin" panose="00000400000000000000" pitchFamily="2" charset="-78"/>
              </a:rPr>
              <a:t>ساختن پل ارتباطی</a:t>
            </a:r>
            <a:endParaRPr lang="en-US" sz="2200" dirty="0">
              <a:cs typeface="B Nazanin" panose="00000400000000000000" pitchFamily="2" charset="-78"/>
            </a:endParaRPr>
          </a:p>
        </p:txBody>
      </p:sp>
      <p:sp>
        <p:nvSpPr>
          <p:cNvPr id="17" name="Text 12"/>
          <p:cNvSpPr/>
          <p:nvPr/>
        </p:nvSpPr>
        <p:spPr>
          <a:xfrm>
            <a:off x="2776936" y="6432352"/>
            <a:ext cx="417980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 rtl="1">
              <a:lnSpc>
                <a:spcPts val="2850"/>
              </a:lnSpc>
              <a:buNone/>
            </a:pPr>
            <a:r>
              <a:rPr lang="en-US" sz="200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B Nazanin" panose="00000400000000000000" pitchFamily="2" charset="-78"/>
              </a:rPr>
              <a:t>راهی برای ارتباط بهتر بین این دو گروه پیدا کردیم.</a:t>
            </a:r>
            <a:endParaRPr lang="en-US" sz="2000" dirty="0">
              <a:cs typeface="B Nazanin" panose="00000400000000000000" pitchFamily="2" charset="-78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644610" y="374904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 rtl="1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B Nazanin" panose="00000400000000000000" pitchFamily="2" charset="-78"/>
              </a:rPr>
              <a:t>ممنون که گوش دادید</a:t>
            </a:r>
            <a:endParaRPr lang="en-US" sz="4450" dirty="0">
              <a:cs typeface="B Nazanin" panose="00000400000000000000" pitchFamily="2" charset="-78"/>
            </a:endParaRPr>
          </a:p>
        </p:txBody>
      </p:sp>
      <p:sp>
        <p:nvSpPr>
          <p:cNvPr id="4" name="Text 1"/>
          <p:cNvSpPr/>
          <p:nvPr/>
        </p:nvSpPr>
        <p:spPr>
          <a:xfrm>
            <a:off x="793790" y="445781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850"/>
              </a:lnSpc>
              <a:buNone/>
            </a:pPr>
            <a:endParaRPr lang="en-US" sz="2000" dirty="0">
              <a:cs typeface="B Nazanin" panose="00000400000000000000" pitchFamily="2" charset="-78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371</Words>
  <Application>Microsoft Office PowerPoint</Application>
  <PresentationFormat>Custom</PresentationFormat>
  <Paragraphs>62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Overpass Light</vt:lpstr>
      <vt:lpstr>Arial</vt:lpstr>
      <vt:lpstr>Syne Bold</vt:lpstr>
      <vt:lpstr>B Nazanin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Elham AhmadiRad</cp:lastModifiedBy>
  <cp:revision>2</cp:revision>
  <dcterms:created xsi:type="dcterms:W3CDTF">2025-02-25T06:28:38Z</dcterms:created>
  <dcterms:modified xsi:type="dcterms:W3CDTF">2025-02-25T07:00:58Z</dcterms:modified>
</cp:coreProperties>
</file>